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71" r:id="rId13"/>
    <p:sldId id="272" r:id="rId14"/>
    <p:sldId id="273" r:id="rId15"/>
    <p:sldId id="267" r:id="rId16"/>
    <p:sldId id="268" r:id="rId17"/>
    <p:sldId id="269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134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02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1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39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67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5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1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95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2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3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3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5D66E-DC5C-4B7B-A2DE-8A89522BAFD7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0E4DE-8108-448F-BF9D-E969662D6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1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457200"/>
            <a:ext cx="77724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United States Opioid Epidemic: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371600"/>
            <a:ext cx="6400800" cy="320040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Team Members:</a:t>
            </a:r>
          </a:p>
          <a:p>
            <a:endParaRPr lang="en-US" dirty="0"/>
          </a:p>
          <a:p>
            <a:r>
              <a:rPr lang="en-US" dirty="0"/>
              <a:t>Virendra Chauhan</a:t>
            </a:r>
          </a:p>
          <a:p>
            <a:r>
              <a:rPr lang="en-US" dirty="0"/>
              <a:t>Lin Fu</a:t>
            </a:r>
          </a:p>
          <a:p>
            <a:r>
              <a:rPr lang="en-US" dirty="0"/>
              <a:t>Rashmi Ray</a:t>
            </a:r>
          </a:p>
          <a:p>
            <a:r>
              <a:rPr lang="en-US" dirty="0"/>
              <a:t>Rene Lizarraga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70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47D9A-9698-4285-B879-E3D98412E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Opioid Overdose Deaths by Age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64432C-1FB1-40D1-93FD-428924738C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34" y="2851668"/>
            <a:ext cx="3954056" cy="2124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B45F7-E03B-4605-99ED-45A49EFD73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1312" y="2851668"/>
            <a:ext cx="3421856" cy="20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72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65FD-16AD-4E68-B990-462AF092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Opioid Overdose Deaths by Race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7F755C-CA25-4B64-AC15-9722F693447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792" y="2864927"/>
            <a:ext cx="4423776" cy="2324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3F240D-B3EA-4C0A-A321-F7CE5EB40E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2953285"/>
            <a:ext cx="3804557" cy="209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3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65FD-16AD-4E68-B990-462AF092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73481-908E-4F68-B961-A9BC6472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created some interactive visualization to analyze the impact of the epidemic across US states</a:t>
            </a:r>
          </a:p>
          <a:p>
            <a:pPr marL="0" indent="0">
              <a:buNone/>
            </a:pPr>
            <a:r>
              <a:rPr lang="en-US" dirty="0"/>
              <a:t>We analyzed the trend from 2010 to 2016 for :</a:t>
            </a:r>
          </a:p>
          <a:p>
            <a:pPr>
              <a:buFontTx/>
              <a:buChar char="-"/>
            </a:pPr>
            <a:r>
              <a:rPr lang="en-US" dirty="0"/>
              <a:t>Opioid death rate per 100 population</a:t>
            </a:r>
          </a:p>
          <a:p>
            <a:pPr>
              <a:buFontTx/>
              <a:buChar char="-"/>
            </a:pPr>
            <a:r>
              <a:rPr lang="en-US" dirty="0"/>
              <a:t>Gender</a:t>
            </a:r>
          </a:p>
          <a:p>
            <a:pPr>
              <a:buFontTx/>
              <a:buChar char="-"/>
            </a:pPr>
            <a:r>
              <a:rPr lang="en-US" dirty="0"/>
              <a:t>Demographic</a:t>
            </a:r>
          </a:p>
          <a:p>
            <a:pPr>
              <a:buFontTx/>
              <a:buChar char="-"/>
            </a:pPr>
            <a:r>
              <a:rPr lang="en-US" dirty="0"/>
              <a:t>Race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2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65FD-16AD-4E68-B990-462AF092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/>
              <a:t>Opioid Overdose - Death rate </a:t>
            </a:r>
            <a:r>
              <a:rPr lang="en-US" dirty="0"/>
              <a:t>per 100 population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73481-908E-4F68-B961-A9BC6472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New Mexico: The Rate a increased noticeably from 2011 – 2012</a:t>
            </a:r>
          </a:p>
          <a:p>
            <a:pPr>
              <a:buFontTx/>
              <a:buChar char="-"/>
            </a:pPr>
            <a:r>
              <a:rPr lang="en-US" dirty="0"/>
              <a:t>Texas its more or less stable .88 to .91</a:t>
            </a:r>
          </a:p>
        </p:txBody>
      </p:sp>
    </p:spTree>
    <p:extLst>
      <p:ext uri="{BB962C8B-B14F-4D97-AF65-F5344CB8AC3E}">
        <p14:creationId xmlns:p14="http://schemas.microsoft.com/office/powerpoint/2010/main" val="596259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65FD-16AD-4E68-B990-462AF092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Opioid Overdose - Age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73481-908E-4F68-B961-A9BC6472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Nationally the age group 55+ has lower impact than other age-groups</a:t>
            </a:r>
          </a:p>
          <a:p>
            <a:pPr>
              <a:buFontTx/>
              <a:buChar char="-"/>
            </a:pPr>
            <a:r>
              <a:rPr lang="en-US" dirty="0"/>
              <a:t>The picture might not be the same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25742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5CB4063-051C-41FD-B8C2-82BA337B1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9343" y="1324690"/>
            <a:ext cx="5927830" cy="4208621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63FE2F56-2337-45A5-B999-DB7CC4A6C7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4900" y="5581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8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37"/>
    </mc:Choice>
    <mc:Fallback xmlns="">
      <p:transition spd="slow" advTm="25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F7CD3B-9FE3-4D0A-BDB9-B46F9C12C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958" y="857250"/>
            <a:ext cx="3928084" cy="51435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09375C5-8756-487C-9EC0-8B932708E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24900" y="5581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3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03"/>
    </mc:Choice>
    <mc:Fallback xmlns="">
      <p:transition spd="slow" advTm="23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FBE77E-831A-4C77-A569-D38B3662F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5060" y="1438144"/>
            <a:ext cx="7281227" cy="2001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680DC-5D08-4C1E-BC31-85FBC21C9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8" y="3567163"/>
            <a:ext cx="7355380" cy="2197844"/>
          </a:xfrm>
          <a:prstGeom prst="rect">
            <a:avLst/>
          </a:prstGeom>
          <a:ln>
            <a:noFill/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447C70-EFFF-4979-AE70-CCD9E6E75234}"/>
              </a:ext>
            </a:extLst>
          </p:cNvPr>
          <p:cNvCxnSpPr/>
          <p:nvPr/>
        </p:nvCxnSpPr>
        <p:spPr>
          <a:xfrm>
            <a:off x="358140" y="3439385"/>
            <a:ext cx="8290560" cy="0"/>
          </a:xfrm>
          <a:prstGeom prst="line">
            <a:avLst/>
          </a:prstGeom>
          <a:ln w="22225" cmpd="sng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B94330-8FA8-4E4A-9C71-386136654C4E}"/>
              </a:ext>
            </a:extLst>
          </p:cNvPr>
          <p:cNvCxnSpPr/>
          <p:nvPr/>
        </p:nvCxnSpPr>
        <p:spPr>
          <a:xfrm>
            <a:off x="358140" y="3567163"/>
            <a:ext cx="8290560" cy="0"/>
          </a:xfrm>
          <a:prstGeom prst="line">
            <a:avLst/>
          </a:prstGeom>
          <a:ln w="22225" cmpd="sng">
            <a:solidFill>
              <a:schemeClr val="tx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4813AC9-F404-4150-BFB1-87307CA42D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24900" y="5581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5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8"/>
    </mc:Choice>
    <mc:Fallback xmlns="">
      <p:transition spd="slow" advTm="17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16F5B-F3CA-4AE4-ADD5-6D2D1C5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A065-F97C-46F9-81CC-669D21EB5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Opioids are a class of drugs that include the illegal drug heroin, synthetic opioids such as fentanyl, and pain relievers available legally by prescription.</a:t>
            </a:r>
          </a:p>
          <a:p>
            <a:r>
              <a:rPr lang="en-US" sz="1800" dirty="0"/>
              <a:t>Opioid overdose deaths increased sharply in 2013 and continue to grow.</a:t>
            </a:r>
          </a:p>
          <a:p>
            <a:r>
              <a:rPr lang="en-US" sz="1800" dirty="0"/>
              <a:t>The U.S. opioid epidemic claimed over 42,000 lives in 2016. </a:t>
            </a:r>
          </a:p>
          <a:p>
            <a:r>
              <a:rPr lang="en-US" sz="1800" dirty="0"/>
              <a:t>Opioid abuse has become a significant public health risk. </a:t>
            </a:r>
          </a:p>
          <a:p>
            <a:r>
              <a:rPr lang="en-US" sz="1800" dirty="0"/>
              <a:t>As of 2016, opioids account for nearly two-thirds of all overdose deaths.</a:t>
            </a:r>
          </a:p>
          <a:p>
            <a:r>
              <a:rPr lang="en-US" sz="1800" dirty="0"/>
              <a:t>Fentanyl has overtaken other prescription opioids as a leading cause of opioid overdose death.</a:t>
            </a:r>
          </a:p>
          <a:p>
            <a:r>
              <a:rPr lang="en-US" sz="1800" dirty="0"/>
              <a:t>Fentanyl is a highly addictive pain medication commonly used to treat pain in cancer patients undergoing chemotherapy. It can cause respiratory distress and death when combined with other substances especially alcohol. </a:t>
            </a:r>
          </a:p>
          <a:p>
            <a:r>
              <a:rPr lang="en-US" sz="1800" dirty="0"/>
              <a:t>There are large variations in state and regional opioid overdose data.</a:t>
            </a:r>
          </a:p>
          <a:p>
            <a:r>
              <a:rPr lang="en-US" sz="1800" dirty="0"/>
              <a:t>Prescription opioids are correlated to opioid deaths.</a:t>
            </a:r>
          </a:p>
          <a:p>
            <a:pPr lvl="1"/>
            <a:r>
              <a:rPr lang="en-US" sz="1500" dirty="0"/>
              <a:t>Some evidence that doctors prescribing opioids may contribute to opioid abuse.</a:t>
            </a:r>
          </a:p>
          <a:p>
            <a:pPr lvl="1"/>
            <a:r>
              <a:rPr lang="en-US" sz="1500" dirty="0"/>
              <a:t>Correlation vs Causation, more research is needed.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C86D7C0A-06CA-47FD-9886-E71042F4C1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4900" y="55816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6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65"/>
    </mc:Choice>
    <mc:Fallback xmlns="">
      <p:transition spd="slow" advTm="97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Opioid Epidemic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The opioid epidemic is the rapid increase in the use of prescription and non-prescription opioid drugs in The United States.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Opioids are a diverse class of strong painkillers such as Oxycodone/Hydrocodone, Fentanyl/Tramadol, Methadone and recreational drug such as Heroine.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The availability of these substances, despite their high risk of addiction and overdose, have made them popular both as medical treatment and as recreational drug.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Due to their sedative effects on the part of brain, high dose can cause respiratory failure which leads to sudden death.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772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Opioid Death Across 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Based on CDC Data we collected from 2010-2016.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328,000+  Americans died from Drug over dose in 50 states.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196,000+  Americans died from opioid related overdose.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Based on the data, 60% death contributed by opioid overdose.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In 2016 only, Op</a:t>
            </a:r>
            <a:r>
              <a:rPr lang="en-US" sz="2000" dirty="0">
                <a:effectLst/>
              </a:rPr>
              <a:t>ioids are responsible for 33% of overdose deaths which is 42,249  (opioids  deaths) out of  63,632 (Total Overdose Deaths).</a:t>
            </a:r>
          </a:p>
          <a:p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62400"/>
            <a:ext cx="434340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962400"/>
            <a:ext cx="29670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00800" y="4363375"/>
            <a:ext cx="13439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196,069</a:t>
            </a:r>
          </a:p>
          <a:p>
            <a:r>
              <a:rPr lang="en-US" sz="1100" dirty="0">
                <a:solidFill>
                  <a:schemeClr val="bg1"/>
                </a:solidFill>
              </a:rPr>
              <a:t>Opioid Deaths</a:t>
            </a:r>
          </a:p>
        </p:txBody>
      </p:sp>
    </p:spTree>
    <p:extLst>
      <p:ext uri="{BB962C8B-B14F-4D97-AF65-F5344CB8AC3E}">
        <p14:creationId xmlns:p14="http://schemas.microsoft.com/office/powerpoint/2010/main" val="3497005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6553200" cy="685800"/>
          </a:xfrm>
        </p:spPr>
        <p:txBody>
          <a:bodyPr>
            <a:normAutofit/>
          </a:bodyPr>
          <a:lstStyle/>
          <a:p>
            <a:r>
              <a:rPr lang="en-US" sz="2800" dirty="0"/>
              <a:t>Rate of Opioid Deaths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The rate of  increase in opioid overdose deaths has been dramatic.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There is significant increase in death rate after 2012.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Since 2010, cumulated opioid  death rate has increased by 418%.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In 2016 , death rate has increase from 62.8% to 64.8% ( +3.15%), while  from 2013-2014 sudden  increase  was from 56% to 62.2%.</a:t>
            </a:r>
          </a:p>
          <a:p>
            <a:endParaRPr 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6934200" cy="221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01750"/>
            <a:ext cx="6324600" cy="256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78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162800" cy="685800"/>
          </a:xfrm>
        </p:spPr>
        <p:txBody>
          <a:bodyPr>
            <a:noAutofit/>
          </a:bodyPr>
          <a:lstStyle/>
          <a:p>
            <a:r>
              <a:rPr lang="en-US" sz="2800" b="1" dirty="0"/>
              <a:t>Cause of death by Drug Type (2010-2016)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46" y="2247900"/>
            <a:ext cx="4953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67935" y="1143000"/>
            <a:ext cx="8458200" cy="9906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Oxycodone contributed 43% deaths by overdose since 2010.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Fentanyl was responsible for 23% death caused by overdose since 2010.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4" y="2590800"/>
            <a:ext cx="386548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46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Autofit/>
          </a:bodyPr>
          <a:lstStyle/>
          <a:p>
            <a:r>
              <a:rPr lang="en-US" sz="3200" dirty="0"/>
              <a:t>Opioid death State by State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2" y="838201"/>
            <a:ext cx="3657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 flipH="1">
            <a:off x="4731058" y="1521829"/>
            <a:ext cx="35081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The national rate of opioid overdose death has increase significantly from 6% to 418% from 2010-2016. The sharp increase has seen several states located in the East, Midwest, and Appalachian regions of the country, including Ohio, New York, Pennsylvania, Illinois, Virginia  and Florida . However, one western state California shows stable rate in opioid death.</a:t>
            </a:r>
          </a:p>
          <a:p>
            <a:endParaRPr lang="en-US" sz="1100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1032770"/>
            <a:ext cx="821739" cy="177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4400" y="1017973"/>
            <a:ext cx="31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2016, Top 15 States leading in Opioid Related deaths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425388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473105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369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510" y="11837"/>
            <a:ext cx="8229600" cy="639762"/>
          </a:xfrm>
        </p:spPr>
        <p:txBody>
          <a:bodyPr>
            <a:normAutofit/>
          </a:bodyPr>
          <a:lstStyle/>
          <a:p>
            <a:r>
              <a:rPr lang="en-US" sz="2400" dirty="0"/>
              <a:t>Opioid deaths by Drug type in States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9" y="1982926"/>
            <a:ext cx="4076331" cy="213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1" y="4228980"/>
            <a:ext cx="4426259" cy="232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92991" y="4038600"/>
            <a:ext cx="451226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Synthetic Opioids:</a:t>
            </a:r>
          </a:p>
          <a:p>
            <a:r>
              <a:rPr lang="en-US" sz="1600" dirty="0"/>
              <a:t>The national rate of synthetic opioid (Fentanyl) overdose deaths increased to 256%  from 2013 to  2016. This rapid rise is reflected in Ohio, Florida, New York,  Illinois, Pennsylvania, Massachusetts, Michigan and Maryland.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76750" y="1905000"/>
            <a:ext cx="42124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Hydrocodone:</a:t>
            </a:r>
          </a:p>
          <a:p>
            <a:r>
              <a:rPr lang="en-US" sz="1600" dirty="0"/>
              <a:t>Hydrocodone is also high on the list of most abused drug in the East, Midwest and Western states. Oxy/</a:t>
            </a:r>
            <a:r>
              <a:rPr lang="en-US" sz="1600" dirty="0" err="1"/>
              <a:t>Hydrocodon</a:t>
            </a:r>
            <a:r>
              <a:rPr lang="en-US" sz="1600" dirty="0"/>
              <a:t> alone  contributed 43% opioid overdose death in 2016. Hydrocodone deaths are high in California, Florida, Ohio, New York,  Pennsylvania, Massachusetts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1" y="609600"/>
            <a:ext cx="873414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630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09491"/>
            <a:ext cx="8229600" cy="533400"/>
          </a:xfrm>
        </p:spPr>
        <p:txBody>
          <a:bodyPr>
            <a:noAutofit/>
          </a:bodyPr>
          <a:lstStyle/>
          <a:p>
            <a:r>
              <a:rPr lang="en-US" sz="1600" dirty="0"/>
              <a:t>Is there any relationship between Opioid deaths vs overdose death ?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3926376" cy="342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09600"/>
            <a:ext cx="540724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599"/>
            <a:ext cx="3926376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73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68AC-F2B8-429A-A88E-2ACF491B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60353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Opioid Overdose Deaths by Gender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99CF2E-57DE-469E-B41D-1ABA198E37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797" y="2606741"/>
            <a:ext cx="4398656" cy="21817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57A416-5A7E-48FA-9E96-488AAC44390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84739" y="2606741"/>
            <a:ext cx="3948715" cy="209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5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2947</TotalTime>
  <Words>765</Words>
  <Application>Microsoft Office PowerPoint</Application>
  <PresentationFormat>On-screen Show (4:3)</PresentationFormat>
  <Paragraphs>71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Office Theme</vt:lpstr>
      <vt:lpstr>The United States Opioid Epidemic:</vt:lpstr>
      <vt:lpstr>Opioid Epidemic </vt:lpstr>
      <vt:lpstr>Opioid Death Across Nation</vt:lpstr>
      <vt:lpstr>Rate of Opioid Deaths</vt:lpstr>
      <vt:lpstr>Cause of death by Drug Type (2010-2016) </vt:lpstr>
      <vt:lpstr>Opioid death State by State</vt:lpstr>
      <vt:lpstr>Opioid deaths by Drug type in States</vt:lpstr>
      <vt:lpstr>Is there any relationship between Opioid deaths vs overdose death ?</vt:lpstr>
      <vt:lpstr>Opioid Overdose Deaths by Gender</vt:lpstr>
      <vt:lpstr>Opioid Overdose Deaths by Age</vt:lpstr>
      <vt:lpstr>Opioid Overdose Deaths by Race</vt:lpstr>
      <vt:lpstr>PowerPoint Presentation</vt:lpstr>
      <vt:lpstr>Opioid Overdose - Death rate per 100 population</vt:lpstr>
      <vt:lpstr>Opioid Overdose - Age</vt:lpstr>
      <vt:lpstr>PowerPoint Presentation</vt:lpstr>
      <vt:lpstr>PowerPoint Presentation</vt:lpstr>
      <vt:lpstr>PowerPoint Presentation</vt:lpstr>
      <vt:lpstr>Conclusion</vt:lpstr>
    </vt:vector>
  </TitlesOfParts>
  <Company>UnitedHealth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Opioid Epidemic</dc:title>
  <dc:creator>Chauhan, Virendra</dc:creator>
  <cp:lastModifiedBy>S Mahapatro</cp:lastModifiedBy>
  <cp:revision>31</cp:revision>
  <dcterms:created xsi:type="dcterms:W3CDTF">2018-11-26T13:34:27Z</dcterms:created>
  <dcterms:modified xsi:type="dcterms:W3CDTF">2018-11-30T23:21:35Z</dcterms:modified>
</cp:coreProperties>
</file>